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63" r:id="rId3"/>
    <p:sldId id="266" r:id="rId4"/>
    <p:sldId id="260" r:id="rId5"/>
    <p:sldId id="268" r:id="rId6"/>
    <p:sldId id="262" r:id="rId7"/>
    <p:sldId id="261" r:id="rId8"/>
    <p:sldId id="264" r:id="rId9"/>
    <p:sldId id="265" r:id="rId10"/>
    <p:sldId id="269" r:id="rId11"/>
    <p:sldId id="270" r:id="rId12"/>
    <p:sldId id="271" r:id="rId13"/>
    <p:sldId id="272" r:id="rId14"/>
    <p:sldId id="285" r:id="rId15"/>
    <p:sldId id="281" r:id="rId16"/>
    <p:sldId id="273" r:id="rId17"/>
    <p:sldId id="274" r:id="rId18"/>
    <p:sldId id="257" r:id="rId19"/>
    <p:sldId id="258" r:id="rId20"/>
    <p:sldId id="259" r:id="rId21"/>
    <p:sldId id="282" r:id="rId22"/>
    <p:sldId id="283" r:id="rId23"/>
    <p:sldId id="278" r:id="rId24"/>
    <p:sldId id="279" r:id="rId25"/>
    <p:sldId id="277" r:id="rId26"/>
    <p:sldId id="284" r:id="rId27"/>
    <p:sldId id="280" r:id="rId28"/>
    <p:sldId id="27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24" autoAdjust="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B99CE-AF77-49BE-847F-9CD0C48221DA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853DF-AAB0-4D76-A413-776360947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4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Изменение условий оценивания образовательных результатов (изменение шкал на федеральном или региональном уровне) не позволяет адекватно сравнивать показатели ГИА-9 разных лет.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53DF-AAB0-4D76-A413-7763609478C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713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53DF-AAB0-4D76-A413-7763609478C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668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53DF-AAB0-4D76-A413-7763609478C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668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 русскому языку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Больше всего 0 баллов набрали за задачи по геометрии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53DF-AAB0-4D76-A413-7763609478C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668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53DF-AAB0-4D76-A413-7763609478C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800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Уточнено</a:t>
            </a:r>
            <a:r>
              <a:rPr lang="ru-RU" baseline="0" dirty="0" smtClean="0"/>
              <a:t> - для выставления итоговой отметки используются годовая и экзаменационная отметка только за 9 класс! (До этого были вопросы – должны ли учитываться все годовые отметки га ступени основного общего образования)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853DF-AAB0-4D76-A413-7763609478C7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10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36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05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58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99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76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73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7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38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369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82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85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59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605CB2D02BF26C349A5A554901568C4479EE518C1431173983B31AD20E9B795220CEAE441D6A80AbCP2H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605CB2D02BF26C349A5A554901568C4479EE518C1431173983B31AD20E9B795220CEAE441D6A80AbCP2H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ru-RU" sz="2800" b="1" dirty="0">
                <a:solidFill>
                  <a:schemeClr val="tx2"/>
                </a:solidFill>
                <a:latin typeface="Cambria" pitchFamily="18" charset="0"/>
              </a:rPr>
              <a:t>Анализ проведения ГИА-9</a:t>
            </a:r>
            <a:br>
              <a:rPr lang="ru-RU" sz="28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Cambria" pitchFamily="18" charset="0"/>
              </a:rPr>
              <a:t>в Ленинградской области в 2015 году </a:t>
            </a:r>
            <a:br>
              <a:rPr lang="ru-RU" sz="2800" b="1" dirty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2800" b="1" dirty="0">
                <a:solidFill>
                  <a:schemeClr val="tx2"/>
                </a:solidFill>
                <a:latin typeface="Cambria" pitchFamily="18" charset="0"/>
              </a:rPr>
              <a:t>Изменения </a:t>
            </a:r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Порядка </a:t>
            </a:r>
            <a:r>
              <a:rPr lang="ru-RU" sz="2800" b="1" dirty="0">
                <a:solidFill>
                  <a:schemeClr val="tx2"/>
                </a:solidFill>
                <a:latin typeface="Cambria" pitchFamily="18" charset="0"/>
              </a:rPr>
              <a:t>проведения </a:t>
            </a:r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ГИА-9 </a:t>
            </a:r>
            <a:r>
              <a:rPr lang="ru-RU" sz="2800" b="1" dirty="0">
                <a:solidFill>
                  <a:schemeClr val="tx2"/>
                </a:solidFill>
                <a:latin typeface="Cambria" pitchFamily="18" charset="0"/>
              </a:rPr>
              <a:t>в 2016 </a:t>
            </a:r>
            <a:r>
              <a:rPr lang="ru-RU" sz="2800" b="1" dirty="0" smtClean="0">
                <a:solidFill>
                  <a:schemeClr val="tx2"/>
                </a:solidFill>
                <a:latin typeface="Cambria" pitchFamily="18" charset="0"/>
              </a:rPr>
              <a:t>году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83894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Комитет общего и профессионального образования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Ленинградской области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288" y="58772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10.09.2015 г.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3765"/>
            <a:ext cx="159702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92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Проблемы в подготовке и проведении ГИА-9 в 2015 г. и задачи на 2016 г.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ряде школ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 контингенте обучающихся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 разный по уровню результат экзаменов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языку и математике.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профессиональной компетентности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учителей -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запланировать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(дифференцированно):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на курсы повышения квалификации;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по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контроль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аставничество учителей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имеющих высокие показатели результатов подготовки к ГИА.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35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Проблемы в подготовке и проведении ГИА-9 в 2015 г. и задачи на 2016 г.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Задержка ОМСУ передачи запрашиваемых сведений на региональный уровень (задержка сроков утверждения региональных документов, сбора РИС).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 сделать циклограмму мероприятий по подготовке и передаче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и соблюдать сроки.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9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Проблемы в подготовке и проведении ГИА-9 в 2015 г. и задачи на 2016 г.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15000"/>
              </a:lnSpc>
              <a:buNone/>
              <a:tabLst>
                <a:tab pos="630555" algn="l"/>
              </a:tabLst>
            </a:pP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6. Сбой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передаче информации из региона в  школы и обратно 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(например, ходатайств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пересдачу экзаменов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в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одном из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районов), документов из МО в регион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1-2 проверки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Сланцы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раза). </a:t>
            </a:r>
          </a:p>
          <a:p>
            <a:pPr marL="0" lvl="0" indent="0" algn="just">
              <a:lnSpc>
                <a:spcPct val="115000"/>
              </a:lnSpc>
              <a:buNone/>
              <a:tabLst>
                <a:tab pos="630555" algn="l"/>
              </a:tabLst>
            </a:pPr>
            <a:r>
              <a:rPr lang="ru-RU" sz="28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Задача</a:t>
            </a:r>
            <a:r>
              <a:rPr lang="ru-RU" sz="2800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координаторам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отрегулировать в районе схемы получения и передачи информации, документов. Исключить ситуации, когда информация своевременно не доводится до сведения школ или не разъясняется при необходимости.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1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Проблемы в подготовке и проведении ГИА-9 в 2015 г. и задачи на 2016 г.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4425355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buNone/>
              <a:tabLst>
                <a:tab pos="630555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7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ряде районов опыта проверки экзаменационных работ по предметам, по которым в 2014-2015 гг. экзамены не сдавались. </a:t>
            </a:r>
          </a:p>
          <a:p>
            <a:pPr marL="0" lvl="0" indent="0" algn="just">
              <a:lnSpc>
                <a:spcPct val="115000"/>
              </a:lnSpc>
              <a:buNone/>
              <a:tabLst>
                <a:tab pos="630555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Высокий процент работ на 3-ю проверку по ряду предметов.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630555" algn="l"/>
              </a:tabLst>
            </a:pPr>
            <a:r>
              <a:rPr lang="ru-RU" sz="2400" u="sng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Задача</a:t>
            </a:r>
            <a:r>
              <a:rPr lang="ru-RU" sz="24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Провести обучени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экспертов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районах, где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 не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проведено, проведено в меньшем объеме часов, где эксперты ранее не участвовали в проверке. </a:t>
            </a:r>
          </a:p>
          <a:p>
            <a:pPr marL="0" indent="0" algn="just">
              <a:lnSpc>
                <a:spcPct val="115000"/>
              </a:lnSpc>
              <a:buNone/>
              <a:tabLst>
                <a:tab pos="630555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проверкой проводить обсуждение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критериев оценивания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выработки единой позиции в постановке баллов.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73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Проблемы в подготовке и проведении ГИА-9 в 2015 г. и задачи на 2016 г.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51917"/>
            <a:ext cx="8229600" cy="4785395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buNone/>
              <a:tabLst>
                <a:tab pos="630555" algn="l"/>
              </a:tabLst>
            </a:pPr>
            <a:r>
              <a:rPr lang="ru-RU" sz="2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8. Неявка </a:t>
            </a:r>
            <a:r>
              <a:rPr lang="ru-RU" sz="22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экспертов на работу </a:t>
            </a:r>
            <a:r>
              <a:rPr lang="ru-RU" sz="2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ПК.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-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54 экспертов  было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29;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язык: из 118 экспертов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90.</a:t>
            </a: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  <a:tabLst>
                <a:tab pos="630555" algn="l"/>
              </a:tabLst>
            </a:pPr>
            <a:r>
              <a:rPr lang="ru-RU" sz="22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Задача</a:t>
            </a:r>
            <a:r>
              <a:rPr lang="ru-RU" sz="2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Строгий отбор экспертов в региональные комиссии и контроль их приезда (официальные письма ОМСУ). </a:t>
            </a:r>
          </a:p>
          <a:p>
            <a:pPr marL="0" lvl="0" indent="0" algn="just">
              <a:lnSpc>
                <a:spcPct val="115000"/>
              </a:lnSpc>
              <a:buNone/>
              <a:tabLst>
                <a:tab pos="630555" algn="l"/>
              </a:tabLst>
            </a:pPr>
            <a:r>
              <a:rPr lang="ru-RU" sz="2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9. Отсутствие опыта организации ГИА-9 по ряду предметов по выбору (сложных в организации предметов: физика, иностранный язык, информатика).</a:t>
            </a:r>
          </a:p>
          <a:p>
            <a:pPr marL="0" lvl="0" indent="0" algn="just">
              <a:lnSpc>
                <a:spcPct val="115000"/>
              </a:lnSpc>
              <a:buNone/>
              <a:tabLst>
                <a:tab pos="630555" algn="l"/>
              </a:tabLst>
            </a:pPr>
            <a:r>
              <a:rPr lang="ru-RU" sz="2200" u="sng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Задача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 Координаторам изучить Инструкции, а также опыт тех районов, в которых экзамены по предметам по выбору сдавались массово. 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0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Проблемы в подготовке и проведении ГИА-9 в 2015 г. и задачи на 2016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5000"/>
              </a:lnSpc>
              <a:buNone/>
              <a:tabLst>
                <a:tab pos="630555" algn="l"/>
              </a:tabLst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подготовка лиц, привлекаемых к проведению экзаменов в ППЭ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(руководителя ППЭ, организаторов, уполномоченных ГЭК). </a:t>
            </a:r>
          </a:p>
          <a:p>
            <a:pPr marL="0" indent="0" algn="just">
              <a:lnSpc>
                <a:spcPct val="135000"/>
              </a:lnSpc>
              <a:buNone/>
              <a:tabLst>
                <a:tab pos="630555" algn="l"/>
              </a:tabLs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Инструкции по проведению экзаменов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Повысить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подготовки работников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ППЭ.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ровести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знания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Инструкций. </a:t>
            </a:r>
          </a:p>
          <a:p>
            <a:pPr marL="0" indent="0" algn="just">
              <a:lnSpc>
                <a:spcPct val="135000"/>
              </a:lnSpc>
              <a:buNone/>
              <a:tabLst>
                <a:tab pos="630555" algn="l"/>
              </a:tabLs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систему контроля результатов подготовки ЭМ из ППЭ и наказания ответственных лиц, если выявляются нарушения, влияющие 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обработку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ЭМ. </a:t>
            </a:r>
          </a:p>
          <a:p>
            <a:pPr marL="0" indent="0" algn="just">
              <a:lnSpc>
                <a:spcPct val="135000"/>
              </a:lnSpc>
              <a:buNone/>
              <a:tabLst>
                <a:tab pos="630555" algn="l"/>
              </a:tabLs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Уполномоченные ГЭК при сдаче или получении ЭМ должны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владеть информацией: перечень, количество ЭМ по категориям…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61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Ошибки в </a:t>
            </a:r>
            <a:r>
              <a:rPr lang="ru-RU" b="1" dirty="0" smtClean="0">
                <a:solidFill>
                  <a:srgbClr val="FF0000"/>
                </a:solidFill>
              </a:rPr>
              <a:t>представлении </a:t>
            </a:r>
            <a:r>
              <a:rPr lang="ru-RU" b="1" dirty="0">
                <a:solidFill>
                  <a:srgbClr val="FF0000"/>
                </a:solidFill>
              </a:rPr>
              <a:t>ЭМ из </a:t>
            </a:r>
            <a:r>
              <a:rPr lang="ru-RU" b="1" dirty="0" smtClean="0">
                <a:solidFill>
                  <a:srgbClr val="FF0000"/>
                </a:solidFill>
              </a:rPr>
              <a:t>ППЭ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32500" lnSpcReduction="20000"/>
          </a:bodyPr>
          <a:lstStyle/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диски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ответами не были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подписаны или подписи были ненадежными;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файлы с записью ответов не были названы по номеру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КИМ;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сданы пустые диски и не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уверенности,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копия; 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некачественная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устных ответов участников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(плохо слышно,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 тех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форматах);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заблаговременно проведена пробная запись;</a:t>
            </a:r>
          </a:p>
          <a:p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бланки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 №2 для устного ответа по иностранному языку использовались как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вписаны номера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КИМ в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бланки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 №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бланки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 №2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вписаны ФИО участников;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арушались требования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оформлению работ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ГВЭ (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 позволяло провести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«обезличивание»,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создавало сложности в организации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проверки): не было регистрационных бланков, 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подписаны на каждом листе).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90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Дополнительный этап </a:t>
            </a:r>
            <a:r>
              <a:rPr lang="ru-RU" b="1" dirty="0" smtClean="0">
                <a:solidFill>
                  <a:srgbClr val="FF0000"/>
                </a:solidFill>
              </a:rPr>
              <a:t>ГИА-9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lvl="0" indent="0" algn="ctr">
              <a:buNone/>
            </a:pPr>
            <a:r>
              <a:rPr lang="ru-RU" dirty="0"/>
              <a:t>36 чел. </a:t>
            </a:r>
            <a:r>
              <a:rPr lang="ru-RU" dirty="0" smtClean="0"/>
              <a:t>- математика </a:t>
            </a:r>
            <a:r>
              <a:rPr lang="ru-RU" dirty="0"/>
              <a:t>и 23 </a:t>
            </a:r>
            <a:r>
              <a:rPr lang="ru-RU" dirty="0" smtClean="0"/>
              <a:t>- русский </a:t>
            </a:r>
            <a:r>
              <a:rPr lang="ru-RU" dirty="0"/>
              <a:t>язык.</a:t>
            </a:r>
          </a:p>
          <a:p>
            <a:r>
              <a:rPr lang="ru-RU" dirty="0" smtClean="0"/>
              <a:t>Можно </a:t>
            </a:r>
            <a:r>
              <a:rPr lang="ru-RU" dirty="0"/>
              <a:t>пересдать </a:t>
            </a:r>
            <a:r>
              <a:rPr lang="ru-RU" dirty="0" smtClean="0"/>
              <a:t>«2» (</a:t>
            </a:r>
            <a:r>
              <a:rPr lang="ru-RU" dirty="0"/>
              <a:t>не более чем по одному предмету экзамена). Пересдача математики </a:t>
            </a:r>
            <a:r>
              <a:rPr lang="ru-RU" dirty="0" smtClean="0"/>
              <a:t>16.09.2015</a:t>
            </a:r>
            <a:r>
              <a:rPr lang="ru-RU" dirty="0"/>
              <a:t>.</a:t>
            </a:r>
          </a:p>
          <a:p>
            <a:r>
              <a:rPr lang="ru-RU" dirty="0" smtClean="0"/>
              <a:t>Обучающиеся должны быть вписаны </a:t>
            </a:r>
            <a:r>
              <a:rPr lang="ru-RU" dirty="0"/>
              <a:t>в журнал: оставленные на 2-й год – в журнал 9 класса (в случае получения аттестата на страницах журнала вписать ВЫБЫЛ с ___, в конце – выбыл с ___ в связи с ___ (реквизиты решения педсовета</a:t>
            </a:r>
            <a:r>
              <a:rPr lang="ru-RU" dirty="0" smtClean="0"/>
              <a:t>).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339678"/>
              </p:ext>
            </p:extLst>
          </p:nvPr>
        </p:nvGraphicFramePr>
        <p:xfrm>
          <a:off x="971600" y="1484785"/>
          <a:ext cx="7488832" cy="2072213"/>
        </p:xfrm>
        <a:graphic>
          <a:graphicData uri="http://schemas.openxmlformats.org/drawingml/2006/table">
            <a:tbl>
              <a:tblPr firstRow="1" firstCol="1" bandRow="1"/>
              <a:tblGrid>
                <a:gridCol w="6552728"/>
                <a:gridCol w="936104"/>
              </a:tblGrid>
              <a:tr h="298238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Категории обучающихся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2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прошедшие ГИА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2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Получившие на ГИА «2» по 2-м предметам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Получившие на ГИА «2» по 1-му из обязательных предметов (математика)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2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имевшие допуска в основные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сроки, но получившие допуск</a:t>
                      </a:r>
                      <a:r>
                        <a:rPr lang="ru-RU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 сентябрю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6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Перечень нормативных правовых </a:t>
            </a:r>
            <a:r>
              <a:rPr lang="ru-RU" sz="4000" b="1" dirty="0" smtClean="0">
                <a:solidFill>
                  <a:srgbClr val="FF0000"/>
                </a:solidFill>
              </a:rPr>
              <a:t>актов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276872"/>
            <a:ext cx="8214806" cy="864096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Порядок проведения </a:t>
            </a: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государственной итоговой аттестации по образовательным программам основного общего образования (утв. приказом </a:t>
            </a:r>
            <a:r>
              <a:rPr lang="ru-RU" sz="1600" b="1" dirty="0" err="1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Минобрнауки</a:t>
            </a: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 России №1394 от 25.12.2013                       </a:t>
            </a:r>
            <a:r>
              <a:rPr lang="ru-RU" sz="1600" b="1" i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с изменениями от 07.07.2015 </a:t>
            </a: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№ </a:t>
            </a:r>
            <a:r>
              <a:rPr lang="ru-RU" sz="1600" b="1" i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692</a:t>
            </a: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  <a:ea typeface="Times New Roman"/>
              </a:rPr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356992"/>
            <a:ext cx="8214806" cy="115212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Правила формирования и ведения ФИС ГИА и приема и РИС ГИА </a:t>
            </a:r>
          </a:p>
          <a:p>
            <a:pPr algn="ctr">
              <a:spcBef>
                <a:spcPct val="0"/>
              </a:spcBef>
            </a:pP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(утв. Постановлением Правительства Российской Федерации </a:t>
            </a: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/>
            </a:r>
            <a:b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</a:br>
            <a:r>
              <a:rPr lang="ru-RU" sz="16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от </a:t>
            </a:r>
            <a:r>
              <a:rPr lang="ru-RU" sz="1600" b="1" dirty="0">
                <a:solidFill>
                  <a:srgbClr val="2E3192"/>
                </a:solidFill>
                <a:latin typeface="Cambria" panose="02040503050406030204" pitchFamily="18" charset="0"/>
              </a:rPr>
              <a:t>31.08.2013 № 755) </a:t>
            </a:r>
          </a:p>
          <a:p>
            <a:pPr algn="ctr">
              <a:spcBef>
                <a:spcPct val="0"/>
              </a:spcBef>
            </a:pPr>
            <a:endParaRPr lang="ru-RU" sz="1600" b="1" dirty="0" smtClean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Прямоугольник 17"/>
          <p:cNvSpPr>
            <a:spLocks noChangeArrowheads="1"/>
          </p:cNvSpPr>
          <p:nvPr/>
        </p:nvSpPr>
        <p:spPr bwMode="auto">
          <a:xfrm>
            <a:off x="467544" y="4797152"/>
            <a:ext cx="8214806" cy="877887"/>
          </a:xfrm>
          <a:prstGeom prst="rect">
            <a:avLst/>
          </a:prstGeom>
          <a:solidFill>
            <a:srgbClr val="B9CDE5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2E3192"/>
                </a:solidFill>
                <a:latin typeface="Cambria" pitchFamily="18" charset="0"/>
              </a:rPr>
              <a:t>Порядок разработки, использования и хранения КИМ для ГИА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2E3192"/>
                </a:solidFill>
                <a:latin typeface="Cambria" pitchFamily="18" charset="0"/>
              </a:rPr>
              <a:t> ( Приказ </a:t>
            </a:r>
            <a:r>
              <a:rPr lang="ru-RU" altLang="ru-RU" sz="1600" b="1" dirty="0" err="1">
                <a:solidFill>
                  <a:srgbClr val="2E3192"/>
                </a:solidFill>
                <a:latin typeface="Cambria" pitchFamily="18" charset="0"/>
              </a:rPr>
              <a:t>Рособрнадзора</a:t>
            </a:r>
            <a:r>
              <a:rPr lang="ru-RU" altLang="ru-RU" sz="1600" b="1" dirty="0">
                <a:solidFill>
                  <a:srgbClr val="2E3192"/>
                </a:solidFill>
                <a:latin typeface="Cambria" pitchFamily="18" charset="0"/>
              </a:rPr>
              <a:t> от 17.12.2013 № 1274 </a:t>
            </a:r>
            <a:r>
              <a:rPr lang="ru-RU" altLang="ru-RU" sz="1600" b="1" dirty="0" smtClean="0">
                <a:solidFill>
                  <a:srgbClr val="2E3192"/>
                </a:solidFill>
                <a:latin typeface="Cambria" pitchFamily="18" charset="0"/>
              </a:rPr>
              <a:t>)</a:t>
            </a:r>
            <a:endParaRPr lang="ru-RU" alt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467544" y="1412776"/>
            <a:ext cx="8214806" cy="665960"/>
          </a:xfrm>
          <a:prstGeom prst="rect">
            <a:avLst/>
          </a:prstGeom>
          <a:solidFill>
            <a:srgbClr val="B9CDE5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2E3192"/>
                </a:solidFill>
                <a:latin typeface="Cambria" pitchFamily="18" charset="0"/>
              </a:rPr>
              <a:t>Ст. 59 Федерального закона «Об образовании в Российской Федерации» от 29.12.2012 № 273-ФЗ </a:t>
            </a:r>
          </a:p>
        </p:txBody>
      </p:sp>
    </p:spTree>
    <p:extLst>
      <p:ext uri="{BB962C8B-B14F-4D97-AF65-F5344CB8AC3E}">
        <p14:creationId xmlns:p14="http://schemas.microsoft.com/office/powerpoint/2010/main" val="14879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Изменения Порядка проведения </a:t>
            </a:r>
            <a:r>
              <a:rPr lang="ru-RU" sz="3600" b="1" dirty="0" smtClean="0">
                <a:solidFill>
                  <a:srgbClr val="FF0000"/>
                </a:solidFill>
              </a:rPr>
              <a:t>ГИА-9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899592" y="1320180"/>
            <a:ext cx="7290236" cy="5205164"/>
            <a:chOff x="1440160" y="1196752"/>
            <a:chExt cx="7290236" cy="520516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076056" y="1196752"/>
              <a:ext cx="3654340" cy="424180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201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6</a:t>
              </a: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/1</a:t>
              </a: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7</a:t>
              </a:r>
              <a:endPara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endParaRPr>
            </a:p>
          </p:txBody>
        </p:sp>
        <p:sp>
          <p:nvSpPr>
            <p:cNvPr id="5" name="Стрелка вниз 4"/>
            <p:cNvSpPr/>
            <p:nvPr/>
          </p:nvSpPr>
          <p:spPr>
            <a:xfrm>
              <a:off x="2533396" y="1764950"/>
              <a:ext cx="1222298" cy="32403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40160" y="1196753"/>
              <a:ext cx="3419872" cy="424179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2015/16</a:t>
              </a: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6156195" y="1768495"/>
              <a:ext cx="1306099" cy="32403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076056" y="2182541"/>
              <a:ext cx="3654340" cy="34654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Обязательные предметы: </a:t>
              </a:r>
              <a:endPara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364088" y="3578766"/>
              <a:ext cx="3099841" cy="1367435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2 предмета по выбору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(физика, химия, биология, история, география, информатика и ИКТ, иностранные языки, обществознание, литература)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364088" y="2650595"/>
              <a:ext cx="3099841" cy="36004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русский язык</a:t>
              </a:r>
              <a:endPara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364088" y="3082643"/>
              <a:ext cx="3099841" cy="36004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математика</a:t>
              </a:r>
              <a:endPara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40160" y="2182543"/>
              <a:ext cx="3419872" cy="34654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Обязательные предметы: </a:t>
              </a:r>
              <a:endPara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562234" y="3578767"/>
              <a:ext cx="3099841" cy="1367432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2 предмета по выбору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(физика, химия, биология, история, география, информатика и ИКТ, иностранные языки, обществознание, литература)</a:t>
              </a:r>
              <a:endParaRPr kumimoji="0" lang="ru-RU" sz="13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62234" y="2650595"/>
              <a:ext cx="3099841" cy="36004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русский язык</a:t>
              </a:r>
              <a:endPara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62234" y="3082643"/>
              <a:ext cx="3099841" cy="360040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математика</a:t>
              </a:r>
              <a:endPara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49162" y="5082283"/>
              <a:ext cx="3099841" cy="1319631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Аттестат = успешные результаты ГИА по обязательным предметам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0" i="1" u="none" strike="noStrike" kern="0" cap="none" spc="0" normalizeH="0" baseline="0" noProof="0" dirty="0">
                  <a:ln>
                    <a:noFill/>
                  </a:ln>
                  <a:solidFill>
                    <a:srgbClr val="2E3192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Пересдача неудовлетворительных результатов по одному из обязательных </a:t>
              </a:r>
              <a:r>
                <a:rPr kumimoji="0" lang="ru-RU" sz="13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2E3192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предметов</a:t>
              </a:r>
              <a:endPara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364088" y="5013178"/>
              <a:ext cx="3099841" cy="1388738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mbria" pitchFamily="18" charset="0"/>
                  <a:ea typeface="+mn-ea"/>
                  <a:cs typeface="+mn-cs"/>
                </a:rPr>
                <a:t>Аттестат = успешные результаты ГИА по четырем  учебным предметам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0" i="1" u="none" strike="noStrike" kern="0" cap="none" spc="0" normalizeH="0" baseline="0" noProof="0" dirty="0">
                  <a:ln>
                    <a:noFill/>
                  </a:ln>
                  <a:solidFill>
                    <a:srgbClr val="2E3192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Пересдача не более двух неудовлетворительных результатов по всем учебным </a:t>
              </a:r>
              <a:r>
                <a:rPr kumimoji="0" lang="ru-RU" sz="1300" b="0" i="1" u="none" strike="noStrike" kern="0" cap="none" spc="0" normalizeH="0" baseline="0" noProof="0" dirty="0" smtClean="0">
                  <a:ln>
                    <a:noFill/>
                  </a:ln>
                  <a:solidFill>
                    <a:srgbClr val="2E3192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предметам</a:t>
              </a:r>
              <a:endPara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971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Изменение минимального порога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912348"/>
              </p:ext>
            </p:extLst>
          </p:nvPr>
        </p:nvGraphicFramePr>
        <p:xfrm>
          <a:off x="1043608" y="3645024"/>
          <a:ext cx="7560840" cy="1678861"/>
        </p:xfrm>
        <a:graphic>
          <a:graphicData uri="http://schemas.openxmlformats.org/drawingml/2006/table">
            <a:tbl>
              <a:tblPr firstRow="1" firstCol="1" bandRow="1"/>
              <a:tblGrid>
                <a:gridCol w="1789768"/>
                <a:gridCol w="2602720"/>
                <a:gridCol w="3168352"/>
              </a:tblGrid>
              <a:tr h="19764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Федеральная шкала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Региональная шкала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9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 баллов (3-2-2)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баллов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(3-2-1)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(изм.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модуле «Геометрия»)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892882"/>
              </p:ext>
            </p:extLst>
          </p:nvPr>
        </p:nvGraphicFramePr>
        <p:xfrm>
          <a:off x="1008913" y="1484784"/>
          <a:ext cx="7553271" cy="1635240"/>
        </p:xfrm>
        <a:graphic>
          <a:graphicData uri="http://schemas.openxmlformats.org/drawingml/2006/table">
            <a:tbl>
              <a:tblPr firstRow="1" firstCol="1" bandRow="1"/>
              <a:tblGrid>
                <a:gridCol w="1792631"/>
                <a:gridCol w="2592288"/>
                <a:gridCol w="3168352"/>
              </a:tblGrid>
              <a:tr h="172085"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Федеральная шкала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Региональная шкала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 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 баллов (3-2-2)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 баллов </a:t>
                      </a:r>
                      <a:b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</a:b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(без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разделения на модули)</a:t>
                      </a:r>
                      <a:endParaRPr lang="ru-RU" sz="1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27584" y="558924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П.13 Порядка проведения ГИА-9: ОИВ определяют минимальное количество баллов экзаменов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52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Изменения </a:t>
            </a:r>
            <a:r>
              <a:rPr lang="ru-RU" sz="3600" b="1" dirty="0" smtClean="0">
                <a:solidFill>
                  <a:srgbClr val="FF0000"/>
                </a:solidFill>
              </a:rPr>
              <a:t>Порядка проведения ГИА-9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1268760"/>
            <a:ext cx="3251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Calibri"/>
              </a:rPr>
              <a:t>Основные изменения 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997770"/>
            <a:ext cx="4032448" cy="186327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dirty="0">
                <a:solidFill>
                  <a:srgbClr val="2E3192"/>
                </a:solidFill>
                <a:latin typeface="Cambria" panose="02040503050406030204" pitchFamily="18" charset="0"/>
              </a:rPr>
              <a:t>При проведении ГИА-9  по учебному предмету в состав организаторов и ассистентов </a:t>
            </a:r>
            <a:r>
              <a:rPr lang="ru-RU" b="1" dirty="0">
                <a:solidFill>
                  <a:srgbClr val="2E3192"/>
                </a:solidFill>
                <a:latin typeface="Cambria" panose="02040503050406030204" pitchFamily="18" charset="0"/>
              </a:rPr>
              <a:t>не входят </a:t>
            </a:r>
            <a:r>
              <a:rPr lang="ru-RU" dirty="0">
                <a:solidFill>
                  <a:srgbClr val="2E3192"/>
                </a:solidFill>
                <a:latin typeface="Cambria" panose="02040503050406030204" pitchFamily="18" charset="0"/>
              </a:rPr>
              <a:t>специалисты по этому учебному предмету (ранее было только ОГЭ).</a:t>
            </a:r>
            <a:endParaRPr lang="ru-RU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4265080"/>
            <a:ext cx="4032448" cy="135358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dirty="0" smtClean="0">
                <a:solidFill>
                  <a:srgbClr val="2E3192"/>
                </a:solidFill>
                <a:latin typeface="Cambria" panose="02040503050406030204" pitchFamily="18" charset="0"/>
              </a:rPr>
              <a:t>ГВЭ для всех категорий ОВЗ </a:t>
            </a:r>
            <a:r>
              <a:rPr lang="ru-RU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в устной форме </a:t>
            </a:r>
            <a:r>
              <a:rPr lang="ru-RU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по желанию.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20560" y="2016404"/>
            <a:ext cx="4078856" cy="1844643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Определение </a:t>
            </a:r>
            <a:r>
              <a:rPr lang="ru-RU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места для личных вещей участников ГИА до входа в ППЭ.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rgbClr val="2E3192"/>
                </a:solidFill>
                <a:latin typeface="Cambria" panose="02040503050406030204" pitchFamily="18" charset="0"/>
              </a:rPr>
              <a:t>Определение понятий «территория ППЭ», «вход в ППЭ».</a:t>
            </a:r>
            <a:endParaRPr lang="ru-RU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4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Изменения </a:t>
            </a:r>
            <a:r>
              <a:rPr lang="ru-RU" b="1" dirty="0" smtClean="0">
                <a:solidFill>
                  <a:srgbClr val="FF0000"/>
                </a:solidFill>
              </a:rPr>
              <a:t>в Порядке выдачи аттестатов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Приказ МОН от </a:t>
            </a:r>
            <a:r>
              <a:rPr lang="ru-RU" dirty="0"/>
              <a:t>14 февраля 2014 г. N 115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(ред. </a:t>
            </a:r>
            <a:r>
              <a:rPr lang="ru-RU" sz="1800" dirty="0"/>
              <a:t>от 08.06.2015 </a:t>
            </a:r>
            <a:r>
              <a:rPr lang="en-US" sz="1800" dirty="0">
                <a:hlinkClick r:id="rId2"/>
              </a:rPr>
              <a:t>N 571 </a:t>
            </a:r>
            <a:r>
              <a:rPr lang="ru-RU" sz="1800" dirty="0" smtClean="0"/>
              <a:t>)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492896"/>
            <a:ext cx="8280920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При </a:t>
            </a:r>
            <a:r>
              <a:rPr lang="ru-RU" sz="2800" b="1" dirty="0"/>
              <a:t>заполнении бланка приложения к аттестату </a:t>
            </a:r>
            <a:r>
              <a:rPr lang="ru-RU" sz="2800" b="1" dirty="0" smtClean="0"/>
              <a:t>об основном общем/среднем </a:t>
            </a:r>
            <a:r>
              <a:rPr lang="ru-RU" sz="2800" b="1" dirty="0"/>
              <a:t>общем </a:t>
            </a:r>
            <a:r>
              <a:rPr lang="ru-RU" sz="2800" b="1" dirty="0" smtClean="0"/>
              <a:t>образовании: п.5.3, </a:t>
            </a:r>
            <a:r>
              <a:rPr lang="ru-RU" sz="2800" b="1" dirty="0" err="1" smtClean="0"/>
              <a:t>пп</a:t>
            </a:r>
            <a:r>
              <a:rPr lang="ru-RU" sz="2800" b="1" dirty="0" smtClean="0"/>
              <a:t>. а</a:t>
            </a:r>
            <a:r>
              <a:rPr lang="ru-RU" sz="2800" b="1" dirty="0"/>
              <a:t>) в графе "Наименование учебных предметов" на отдельных строках с выравниванием по левому краю - наименования учебных предметов в соответствии с учебным планом образовательной программы </a:t>
            </a:r>
            <a:r>
              <a:rPr lang="ru-RU" sz="2800" b="1" i="1" dirty="0">
                <a:solidFill>
                  <a:srgbClr val="0070C0"/>
                </a:solidFill>
              </a:rPr>
              <a:t>соответствующего уровня</a:t>
            </a:r>
            <a:r>
              <a:rPr lang="ru-RU" sz="2800" b="1" i="1" dirty="0" smtClean="0">
                <a:solidFill>
                  <a:srgbClr val="0070C0"/>
                </a:solidFill>
              </a:rPr>
              <a:t>; </a:t>
            </a:r>
          </a:p>
          <a:p>
            <a:pPr algn="just"/>
            <a:r>
              <a:rPr lang="ru-RU" sz="2800" b="1" i="1" dirty="0" smtClean="0"/>
              <a:t>(было – </a:t>
            </a:r>
            <a:r>
              <a:rPr lang="ru-RU" sz="2800" b="1" i="1" dirty="0" smtClean="0">
                <a:solidFill>
                  <a:srgbClr val="0070C0"/>
                </a:solidFill>
              </a:rPr>
              <a:t>«</a:t>
            </a:r>
            <a:r>
              <a:rPr lang="ru-RU" sz="2800" b="1" dirty="0" smtClean="0">
                <a:solidFill>
                  <a:srgbClr val="0070C0"/>
                </a:solidFill>
              </a:rPr>
              <a:t>среднего </a:t>
            </a:r>
            <a:r>
              <a:rPr lang="ru-RU" sz="2800" b="1" dirty="0">
                <a:solidFill>
                  <a:srgbClr val="0070C0"/>
                </a:solidFill>
              </a:rPr>
              <a:t>общего </a:t>
            </a:r>
            <a:r>
              <a:rPr lang="ru-RU" sz="2800" b="1" dirty="0" smtClean="0">
                <a:solidFill>
                  <a:srgbClr val="0070C0"/>
                </a:solidFill>
              </a:rPr>
              <a:t>образования»)</a:t>
            </a:r>
            <a:r>
              <a:rPr lang="ru-RU" sz="2800" b="1" dirty="0" smtClean="0"/>
              <a:t>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1359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Изменения </a:t>
            </a:r>
            <a:r>
              <a:rPr lang="ru-RU" b="1" dirty="0" smtClean="0">
                <a:solidFill>
                  <a:srgbClr val="FF0000"/>
                </a:solidFill>
              </a:rPr>
              <a:t>в Порядке выдачи аттестатов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Приказ МОН от </a:t>
            </a:r>
            <a:r>
              <a:rPr lang="ru-RU" dirty="0"/>
              <a:t>14 февраля 2014 г. N 115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(ред. </a:t>
            </a:r>
            <a:r>
              <a:rPr lang="ru-RU" sz="1800" dirty="0"/>
              <a:t>от 08.06.2015 </a:t>
            </a:r>
            <a:r>
              <a:rPr lang="en-US" sz="1800" dirty="0">
                <a:hlinkClick r:id="rId3"/>
              </a:rPr>
              <a:t>N 571 </a:t>
            </a:r>
            <a:r>
              <a:rPr lang="ru-RU" sz="1800" dirty="0" smtClean="0"/>
              <a:t>)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708920"/>
            <a:ext cx="8208912" cy="31085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/>
              <a:t>Итоговые отметки за 9 класс по русскому языку и математике определяются как среднее арифметическое </a:t>
            </a:r>
            <a:r>
              <a:rPr lang="ru-RU" sz="2800" b="1" i="1" dirty="0">
                <a:solidFill>
                  <a:srgbClr val="0070C0"/>
                </a:solidFill>
              </a:rPr>
              <a:t>годов</a:t>
            </a:r>
            <a:r>
              <a:rPr lang="ru-RU" sz="2800" b="1" i="1" dirty="0">
                <a:solidFill>
                  <a:srgbClr val="FF0000"/>
                </a:solidFill>
              </a:rPr>
              <a:t>ой</a:t>
            </a:r>
            <a:r>
              <a:rPr lang="ru-RU" sz="2800" b="1" i="1" dirty="0">
                <a:solidFill>
                  <a:srgbClr val="0070C0"/>
                </a:solidFill>
              </a:rPr>
              <a:t> и экзаменационн</a:t>
            </a:r>
            <a:r>
              <a:rPr lang="ru-RU" sz="2800" b="1" i="1" dirty="0">
                <a:solidFill>
                  <a:srgbClr val="FF0000"/>
                </a:solidFill>
              </a:rPr>
              <a:t>ой</a:t>
            </a:r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ru-RU" sz="2800" b="1" dirty="0"/>
              <a:t>отметок выпускника и выставляются в аттестат целыми числами в соответствии с правилами математического </a:t>
            </a:r>
            <a:r>
              <a:rPr lang="ru-RU" sz="2800" b="1" dirty="0" smtClean="0"/>
              <a:t>округления </a:t>
            </a:r>
            <a:r>
              <a:rPr lang="ru-RU" sz="2800" b="1" i="1" dirty="0" smtClean="0">
                <a:solidFill>
                  <a:srgbClr val="0070C0"/>
                </a:solidFill>
              </a:rPr>
              <a:t>(было «годов</a:t>
            </a:r>
            <a:r>
              <a:rPr lang="ru-RU" sz="2800" b="1" i="1" dirty="0" smtClean="0">
                <a:solidFill>
                  <a:srgbClr val="FF0000"/>
                </a:solidFill>
              </a:rPr>
              <a:t>ых</a:t>
            </a: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>
                <a:solidFill>
                  <a:srgbClr val="0070C0"/>
                </a:solidFill>
              </a:rPr>
              <a:t>и </a:t>
            </a:r>
            <a:r>
              <a:rPr lang="ru-RU" sz="2800" b="1" i="1" dirty="0" smtClean="0">
                <a:solidFill>
                  <a:srgbClr val="0070C0"/>
                </a:solidFill>
              </a:rPr>
              <a:t>экзаменационн</a:t>
            </a:r>
            <a:r>
              <a:rPr lang="ru-RU" sz="2800" b="1" i="1" dirty="0" smtClean="0">
                <a:solidFill>
                  <a:srgbClr val="FF0000"/>
                </a:solidFill>
              </a:rPr>
              <a:t>ых</a:t>
            </a:r>
            <a:r>
              <a:rPr lang="ru-RU" sz="2800" b="1" i="1" dirty="0" smtClean="0">
                <a:solidFill>
                  <a:srgbClr val="0070C0"/>
                </a:solidFill>
              </a:rPr>
              <a:t>»).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852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Перспективы / установки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Планируемые изменения количества экзаменов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 для регионов будет исключена возможность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минимальный порог баллов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ГИА-9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КОПО: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 году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федеральную шкалу перевода баллов в отметку 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 экзаменов.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84375"/>
            <a:ext cx="3988687" cy="151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012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Перспективы / установки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464496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30555" algn="l"/>
              </a:tabLs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Провести широкое информирование общественности об изменениях Порядка проведения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ГИА-9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в части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новых требований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к получению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аттестата.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30555" algn="l"/>
              </a:tabLs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(размещение информации на сайтах, собрания для родителей обучающихся 8 и 9 классов).</a:t>
            </a:r>
          </a:p>
        </p:txBody>
      </p:sp>
    </p:spTree>
    <p:extLst>
      <p:ext uri="{BB962C8B-B14F-4D97-AF65-F5344CB8AC3E}">
        <p14:creationId xmlns:p14="http://schemas.microsoft.com/office/powerpoint/2010/main" val="16942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Кол-во участников по предметам по выбору в 2015 г.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054450"/>
              </p:ext>
            </p:extLst>
          </p:nvPr>
        </p:nvGraphicFramePr>
        <p:xfrm>
          <a:off x="1619672" y="1658393"/>
          <a:ext cx="5688632" cy="4537479"/>
        </p:xfrm>
        <a:graphic>
          <a:graphicData uri="http://schemas.openxmlformats.org/drawingml/2006/table">
            <a:tbl>
              <a:tblPr firstRow="1" firstCol="1" bandRow="1"/>
              <a:tblGrid>
                <a:gridCol w="2952328"/>
                <a:gridCol w="1368152"/>
                <a:gridCol w="1368152"/>
              </a:tblGrid>
              <a:tr h="272401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20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1 168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Информатика и ИКТ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2,6%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645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2,7%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802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Французский язык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D9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0,1%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297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Перспективы / установки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30555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Провести профориентацию обучающихся.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30555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Собрать информацию о выборе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обучающимися предметов экзаменов (выбор предметов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рекомендуется связать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 дальнейшим профилем обучения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).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30555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Начать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составлять организационно- территориальную схему проведения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ГИА-9: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630555" algn="l"/>
              </a:tabLs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ППЭ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по обязательным предметам,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по предметам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по </a:t>
            </a:r>
            <a:r>
              <a:rPr lang="ru-RU" sz="2400" dirty="0" smtClean="0">
                <a:latin typeface="Times New Roman"/>
                <a:ea typeface="Calibri"/>
                <a:cs typeface="Times New Roman"/>
              </a:rPr>
              <a:t>выбору  – количество, принцип организации (перемещение обучающихся-?, специализация по предметам экзамена-?), места расположения, аудитории…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4693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Перспективы / установки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Мониторинг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ОВЗ (список обучающихся,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наличие, сроки действия, правильность оформления подтверждающих документов,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проведения экзаменов (на дому, на ПК, устно…).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Рекомендация обучающимся с ОВЗ проходить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 в форме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ГВЭ - более щадящей (в том числе по оценке результатов) 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условия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физическими особенностями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1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Перспективы / установки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Обеспечение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объективности проведения ГИА-9, исключение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возможных нарушений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(помощь обучающимся, использование запрещенных на экзаменах  средств и материалов, утечки материалов в сеть).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внешнего контроля (ОН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инспекторы, представители Департамента)?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делать?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объективности проведения экзаменов. Районы, в которых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допускались отдельные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Порядка, должны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необходимые выводы и создать условия для повышения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обективности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качество и эффективность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</a:p>
          <a:p>
            <a:pPr marL="0" lv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(люди, нацеленные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неформальное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обязанностей), качественная подготовка.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Вручить благодарности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лучшим ОН по итогам ГИА-9 в 2015 г.;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уполномоченных ГЭК - 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представители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 – ППЭ, иначе не выполняется функция  внешнего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Рассмотреть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перемещения работников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ППЭ, если обучающихся на экзаменах по обязательным предметам не перемещаем (в основном). Рекомендация – создавать постоянный состав работников ППЭ на все экзамены.</a:t>
            </a: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7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64896" cy="116205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Изменение </a:t>
            </a:r>
            <a:r>
              <a:rPr lang="ru-RU" sz="4000" dirty="0" smtClean="0">
                <a:solidFill>
                  <a:srgbClr val="FF0000"/>
                </a:solidFill>
              </a:rPr>
              <a:t>шкалы </a:t>
            </a:r>
            <a:r>
              <a:rPr lang="ru-RU" sz="4000" dirty="0">
                <a:solidFill>
                  <a:srgbClr val="FF0000"/>
                </a:solidFill>
              </a:rPr>
              <a:t>перевода </a:t>
            </a:r>
            <a:r>
              <a:rPr lang="ru-RU" sz="4000" dirty="0" smtClean="0">
                <a:solidFill>
                  <a:srgbClr val="FF0000"/>
                </a:solidFill>
              </a:rPr>
              <a:t>балла </a:t>
            </a:r>
            <a:r>
              <a:rPr lang="ru-RU" sz="4000" dirty="0">
                <a:solidFill>
                  <a:srgbClr val="FF0000"/>
                </a:solidFill>
              </a:rPr>
              <a:t>в </a:t>
            </a:r>
            <a:r>
              <a:rPr lang="ru-RU" sz="4000" dirty="0" smtClean="0">
                <a:solidFill>
                  <a:srgbClr val="FF0000"/>
                </a:solidFill>
              </a:rPr>
              <a:t>отметку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13538"/>
              </p:ext>
            </p:extLst>
          </p:nvPr>
        </p:nvGraphicFramePr>
        <p:xfrm>
          <a:off x="395536" y="2636912"/>
          <a:ext cx="8064897" cy="22614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52128"/>
                <a:gridCol w="1512169"/>
                <a:gridCol w="1512168"/>
                <a:gridCol w="2068355"/>
                <a:gridCol w="1820077"/>
              </a:tblGrid>
              <a:tr h="3326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Отметки по годам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6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2014 г.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0 - 17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 – 27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28 – 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dirty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 – </a:t>
                      </a:r>
                      <a:r>
                        <a:rPr lang="ru-RU" sz="2400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2400" dirty="0">
                        <a:solidFill>
                          <a:schemeClr val="tx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</a:rPr>
                        <a:t>2015 г.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0 -14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15 - 24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 –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 –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5537" marR="355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95536" y="5157192"/>
            <a:ext cx="8075240" cy="69775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изменений нет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7024" y="2060848"/>
            <a:ext cx="17861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2448" y="1556792"/>
            <a:ext cx="2844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на федеральном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359473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Сравнение </a:t>
            </a:r>
            <a:r>
              <a:rPr lang="ru-RU" b="1" dirty="0">
                <a:solidFill>
                  <a:srgbClr val="FF0000"/>
                </a:solidFill>
              </a:rPr>
              <a:t>результатов ГИА-9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875208"/>
              </p:ext>
            </p:extLst>
          </p:nvPr>
        </p:nvGraphicFramePr>
        <p:xfrm>
          <a:off x="863587" y="1872346"/>
          <a:ext cx="7596845" cy="2132718"/>
        </p:xfrm>
        <a:graphic>
          <a:graphicData uri="http://schemas.openxmlformats.org/drawingml/2006/table">
            <a:tbl>
              <a:tblPr firstRow="1" firstCol="1" bandRow="1"/>
              <a:tblGrid>
                <a:gridCol w="2400757"/>
                <a:gridCol w="2459784"/>
                <a:gridCol w="2736304"/>
              </a:tblGrid>
              <a:tr h="594066">
                <a:tc gridSpan="3"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Прохождение минимального порога баллов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023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 г.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г.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0,6 %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2,0%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0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Сравнение результатов ГИА-9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156008"/>
              </p:ext>
            </p:extLst>
          </p:nvPr>
        </p:nvGraphicFramePr>
        <p:xfrm>
          <a:off x="953344" y="2204864"/>
          <a:ext cx="7632847" cy="1537441"/>
        </p:xfrm>
        <a:graphic>
          <a:graphicData uri="http://schemas.openxmlformats.org/drawingml/2006/table">
            <a:tbl>
              <a:tblPr firstRow="1" firstCol="1" bandRow="1"/>
              <a:tblGrid>
                <a:gridCol w="2682552"/>
                <a:gridCol w="2213992"/>
                <a:gridCol w="2736303"/>
              </a:tblGrid>
              <a:tr h="360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г.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2705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обучающихся с отметкой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705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27051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Федеральная шкала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 (0,5%)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394 (3,6%)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27051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Региональная шкала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54 (0,5%)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214 (2,0%)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15653"/>
              </p:ext>
            </p:extLst>
          </p:nvPr>
        </p:nvGraphicFramePr>
        <p:xfrm>
          <a:off x="953344" y="4149080"/>
          <a:ext cx="7632847" cy="1512168"/>
        </p:xfrm>
        <a:graphic>
          <a:graphicData uri="http://schemas.openxmlformats.org/drawingml/2006/table">
            <a:tbl>
              <a:tblPr firstRow="1" firstCol="1" bandRow="1"/>
              <a:tblGrid>
                <a:gridCol w="2682552"/>
                <a:gridCol w="2213992"/>
                <a:gridCol w="2736303"/>
              </a:tblGrid>
              <a:tr h="32403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 г.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2705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обучающихся с отметкой 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2705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27051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Федеральная шкала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186 (1,7%)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503 (4,6%)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indent="27051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Региональная шкала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 (0,6%)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133 (1,2%)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971600" y="1516722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Прохождение минимального порога баллов в разных шкалах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88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Сравнение </a:t>
            </a:r>
            <a:r>
              <a:rPr lang="ru-RU" b="1" dirty="0">
                <a:solidFill>
                  <a:srgbClr val="FF0000"/>
                </a:solidFill>
              </a:rPr>
              <a:t>результатов ГИА-9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672569"/>
              </p:ext>
            </p:extLst>
          </p:nvPr>
        </p:nvGraphicFramePr>
        <p:xfrm>
          <a:off x="791579" y="1340768"/>
          <a:ext cx="7560841" cy="1701072"/>
        </p:xfrm>
        <a:graphic>
          <a:graphicData uri="http://schemas.openxmlformats.org/drawingml/2006/table">
            <a:tbl>
              <a:tblPr firstRow="1" firstCol="1" bandRow="1"/>
              <a:tblGrid>
                <a:gridCol w="2389379"/>
                <a:gridCol w="2358476"/>
                <a:gridCol w="2812986"/>
              </a:tblGrid>
              <a:tr h="353850">
                <a:tc gridSpan="3"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тестовый балл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345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 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49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31,9 (из 42)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31,1 (из 39)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49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14,7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16,7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269328"/>
              </p:ext>
            </p:extLst>
          </p:nvPr>
        </p:nvGraphicFramePr>
        <p:xfrm>
          <a:off x="755577" y="3356991"/>
          <a:ext cx="7560838" cy="1463702"/>
        </p:xfrm>
        <a:graphic>
          <a:graphicData uri="http://schemas.openxmlformats.org/drawingml/2006/table">
            <a:tbl>
              <a:tblPr firstRow="1" firstCol="1" bandRow="1"/>
              <a:tblGrid>
                <a:gridCol w="2389378"/>
                <a:gridCol w="2358475"/>
                <a:gridCol w="2812985"/>
              </a:tblGrid>
              <a:tr h="342038">
                <a:tc gridSpan="3">
                  <a:txBody>
                    <a:bodyPr/>
                    <a:lstStyle/>
                    <a:p>
                      <a:pPr marL="0" indent="2705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Средняя отметка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038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 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038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73216"/>
            <a:ext cx="72548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18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Сравнение результатов ГИА-9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327880"/>
              </p:ext>
            </p:extLst>
          </p:nvPr>
        </p:nvGraphicFramePr>
        <p:xfrm>
          <a:off x="899592" y="1529226"/>
          <a:ext cx="7433315" cy="1631744"/>
        </p:xfrm>
        <a:graphic>
          <a:graphicData uri="http://schemas.openxmlformats.org/drawingml/2006/table">
            <a:tbl>
              <a:tblPr firstRow="1" firstCol="1" bandRow="1"/>
              <a:tblGrid>
                <a:gridCol w="2349079"/>
                <a:gridCol w="2318696"/>
                <a:gridCol w="2765540"/>
              </a:tblGrid>
              <a:tr h="537261">
                <a:tc gridSpan="3">
                  <a:txBody>
                    <a:bodyPr/>
                    <a:lstStyle/>
                    <a:p>
                      <a:pPr marL="0" indent="2705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 выполнения работ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827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 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75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76%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79%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39%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51%</a:t>
                      </a:r>
                      <a:endParaRPr lang="ru-RU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065775"/>
              </p:ext>
            </p:extLst>
          </p:nvPr>
        </p:nvGraphicFramePr>
        <p:xfrm>
          <a:off x="899592" y="3645024"/>
          <a:ext cx="7416822" cy="1529303"/>
        </p:xfrm>
        <a:graphic>
          <a:graphicData uri="http://schemas.openxmlformats.org/drawingml/2006/table">
            <a:tbl>
              <a:tblPr firstRow="1" firstCol="1" bandRow="1"/>
              <a:tblGrid>
                <a:gridCol w="2343866"/>
                <a:gridCol w="2313552"/>
                <a:gridCol w="2759404"/>
              </a:tblGrid>
              <a:tr h="432049">
                <a:tc gridSpan="3">
                  <a:txBody>
                    <a:bodyPr/>
                    <a:lstStyle/>
                    <a:p>
                      <a:pPr marL="0" indent="2705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работ с максимальным баллом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030"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 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611">
                <a:tc>
                  <a:txBody>
                    <a:bodyPr/>
                    <a:lstStyle/>
                    <a:p>
                      <a:pPr marL="0" indent="27051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705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 (0,6 %)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705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191 (1,8%)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75">
                <a:tc>
                  <a:txBody>
                    <a:bodyPr/>
                    <a:lstStyle/>
                    <a:p>
                      <a:pPr marL="0" indent="27051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705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(0,01%)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705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 (0,05%)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79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Сравнение результатов ГИА-9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705009"/>
              </p:ext>
            </p:extLst>
          </p:nvPr>
        </p:nvGraphicFramePr>
        <p:xfrm>
          <a:off x="899592" y="1529226"/>
          <a:ext cx="7433315" cy="1947212"/>
        </p:xfrm>
        <a:graphic>
          <a:graphicData uri="http://schemas.openxmlformats.org/drawingml/2006/table">
            <a:tbl>
              <a:tblPr firstRow="1" firstCol="1" bandRow="1"/>
              <a:tblGrid>
                <a:gridCol w="2448272"/>
                <a:gridCol w="2219503"/>
                <a:gridCol w="2765540"/>
              </a:tblGrid>
              <a:tr h="537261">
                <a:tc gridSpan="3"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допущены к экзаменам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827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обучающихся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75"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 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0,5%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г.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0,4%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799183"/>
              </p:ext>
            </p:extLst>
          </p:nvPr>
        </p:nvGraphicFramePr>
        <p:xfrm>
          <a:off x="899592" y="4077072"/>
          <a:ext cx="7416822" cy="1844771"/>
        </p:xfrm>
        <a:graphic>
          <a:graphicData uri="http://schemas.openxmlformats.org/drawingml/2006/table">
            <a:tbl>
              <a:tblPr firstRow="1" firstCol="1" bandRow="1"/>
              <a:tblGrid>
                <a:gridCol w="2448272"/>
                <a:gridCol w="2209146"/>
                <a:gridCol w="2759404"/>
              </a:tblGrid>
              <a:tr h="432049">
                <a:tc gridSpan="3">
                  <a:txBody>
                    <a:bodyPr/>
                    <a:lstStyle/>
                    <a:p>
                      <a:pPr marL="0" indent="2705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получили аттестат об основном общем образовании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0030"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обучающихся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Чел.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611"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 г.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0,7%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75"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2015 г.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705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0,6%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4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Проблемы в подготовке и проведении ГИА-9 в 2015 г. и задачи на 2016 г.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1. Значительное </a:t>
            </a:r>
            <a:r>
              <a:rPr lang="ru-RU" sz="2000" dirty="0"/>
              <a:t>количество обучающихся, не допущенных к ГИА </a:t>
            </a:r>
            <a:r>
              <a:rPr lang="ru-RU" sz="2000" dirty="0" smtClean="0"/>
              <a:t>(в </a:t>
            </a:r>
            <a:r>
              <a:rPr lang="ru-RU" sz="2000" dirty="0"/>
              <a:t>одних и тех же </a:t>
            </a:r>
            <a:r>
              <a:rPr lang="ru-RU" sz="2000" dirty="0" smtClean="0"/>
              <a:t>МО);</a:t>
            </a:r>
          </a:p>
          <a:p>
            <a:pPr marL="0" indent="0">
              <a:buNone/>
            </a:pPr>
            <a:r>
              <a:rPr lang="ru-RU" sz="2000" u="sng" dirty="0"/>
              <a:t>Задача:</a:t>
            </a:r>
            <a:r>
              <a:rPr lang="ru-RU" sz="2000" dirty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снижение количества не </a:t>
            </a:r>
            <a:r>
              <a:rPr lang="ru-RU" sz="2000" dirty="0">
                <a:solidFill>
                  <a:srgbClr val="FF0000"/>
                </a:solidFill>
              </a:rPr>
              <a:t>допущенных к ГИА </a:t>
            </a:r>
            <a:r>
              <a:rPr lang="ru-RU" sz="2000" dirty="0" smtClean="0">
                <a:solidFill>
                  <a:srgbClr val="FF0000"/>
                </a:solidFill>
              </a:rPr>
              <a:t>– усиление </a:t>
            </a:r>
            <a:r>
              <a:rPr lang="ru-RU" sz="2000" dirty="0">
                <a:solidFill>
                  <a:srgbClr val="FF0000"/>
                </a:solidFill>
              </a:rPr>
              <a:t>контроля </a:t>
            </a:r>
            <a:r>
              <a:rPr lang="ru-RU" sz="2000" dirty="0" smtClean="0">
                <a:solidFill>
                  <a:srgbClr val="FF0000"/>
                </a:solidFill>
              </a:rPr>
              <a:t>обучающихся </a:t>
            </a:r>
            <a:r>
              <a:rPr lang="ru-RU" sz="2000" dirty="0">
                <a:solidFill>
                  <a:srgbClr val="FF0000"/>
                </a:solidFill>
              </a:rPr>
              <a:t>«группы риска</a:t>
            </a:r>
            <a:r>
              <a:rPr lang="ru-RU" sz="2000" dirty="0" smtClean="0">
                <a:solidFill>
                  <a:srgbClr val="FF0000"/>
                </a:solidFill>
              </a:rPr>
              <a:t>» на школьном, муниципальном и региональном уровнях.</a:t>
            </a:r>
          </a:p>
          <a:p>
            <a:pPr marL="0" indent="0">
              <a:buNone/>
            </a:pPr>
            <a:r>
              <a:rPr lang="ru-RU" sz="2000" dirty="0"/>
              <a:t>2. Низкое качество работ по математике </a:t>
            </a:r>
            <a:r>
              <a:rPr lang="ru-RU" sz="2000" dirty="0" smtClean="0"/>
              <a:t>(минимальные баллы 0-4 балла,  по русскому языку 5 баллов, процент выполнения работ, количество работ с максимальным баллом).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sz="2000" u="sng" dirty="0" smtClean="0"/>
              <a:t>Задача</a:t>
            </a:r>
            <a:r>
              <a:rPr lang="ru-RU" sz="2000" u="sng" dirty="0"/>
              <a:t>: </a:t>
            </a:r>
            <a:r>
              <a:rPr lang="ru-RU" sz="2000" dirty="0">
                <a:solidFill>
                  <a:srgbClr val="FF0000"/>
                </a:solidFill>
              </a:rPr>
              <a:t>повышение </a:t>
            </a:r>
            <a:r>
              <a:rPr lang="ru-RU" sz="2000" dirty="0" smtClean="0">
                <a:solidFill>
                  <a:srgbClr val="FF0000"/>
                </a:solidFill>
              </a:rPr>
              <a:t>качества преподавания математики (в первую очередь геометрии).</a:t>
            </a:r>
          </a:p>
          <a:p>
            <a:pPr marL="0" indent="0">
              <a:spcAft>
                <a:spcPts val="600"/>
              </a:spcAft>
              <a:buNone/>
            </a:pPr>
            <a:endParaRPr lang="ru-RU" sz="2000" dirty="0"/>
          </a:p>
          <a:p>
            <a:pPr marL="0" indent="0">
              <a:spcAft>
                <a:spcPts val="600"/>
              </a:spcAft>
              <a:buNone/>
            </a:pPr>
            <a:endParaRPr lang="ru-RU" sz="2000" dirty="0" smtClean="0"/>
          </a:p>
          <a:p>
            <a:pPr marL="0" indent="0">
              <a:spcAft>
                <a:spcPts val="600"/>
              </a:spcAft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781109"/>
              </p:ext>
            </p:extLst>
          </p:nvPr>
        </p:nvGraphicFramePr>
        <p:xfrm>
          <a:off x="539551" y="5013176"/>
          <a:ext cx="8064897" cy="946404"/>
        </p:xfrm>
        <a:graphic>
          <a:graphicData uri="http://schemas.openxmlformats.org/drawingml/2006/table">
            <a:tbl>
              <a:tblPr firstRow="1" firstCol="1" bandRow="1"/>
              <a:tblGrid>
                <a:gridCol w="1800200"/>
                <a:gridCol w="1697612"/>
                <a:gridCol w="1470740"/>
                <a:gridCol w="1512168"/>
                <a:gridCol w="1584177"/>
              </a:tblGrid>
              <a:tr h="146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Баллы/Модули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Реальная математика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Геометрия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Алгебра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 баллов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0,5% (1 чел.)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3% (6 чел.)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29% (62 чел.)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5% (11 чел.)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4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665</TotalTime>
  <Words>2049</Words>
  <Application>Microsoft Office PowerPoint</Application>
  <PresentationFormat>Экран (4:3)</PresentationFormat>
  <Paragraphs>325</Paragraphs>
  <Slides>28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Анализ проведения ГИА-9 в Ленинградской области в 2015 году  Изменения Порядка проведения ГИА-9 в 2016 году</vt:lpstr>
      <vt:lpstr>Изменение минимального порога</vt:lpstr>
      <vt:lpstr>Изменение шкалы перевода балла в отметку</vt:lpstr>
      <vt:lpstr>Сравнение результатов ГИА-9</vt:lpstr>
      <vt:lpstr>Сравнение результатов ГИА-9</vt:lpstr>
      <vt:lpstr>Сравнение результатов ГИА-9</vt:lpstr>
      <vt:lpstr>Сравнение результатов ГИА-9</vt:lpstr>
      <vt:lpstr>Сравнение результатов ГИА-9</vt:lpstr>
      <vt:lpstr>Проблемы в подготовке и проведении ГИА-9 в 2015 г. и задачи на 2016 г.</vt:lpstr>
      <vt:lpstr>Проблемы в подготовке и проведении ГИА-9 в 2015 г. и задачи на 2016 г.</vt:lpstr>
      <vt:lpstr>Проблемы в подготовке и проведении ГИА-9 в 2015 г. и задачи на 2016 г.</vt:lpstr>
      <vt:lpstr>Проблемы в подготовке и проведении ГИА-9 в 2015 г. и задачи на 2016 г.</vt:lpstr>
      <vt:lpstr>Проблемы в подготовке и проведении ГИА-9 в 2015 г. и задачи на 2016 г.</vt:lpstr>
      <vt:lpstr>Проблемы в подготовке и проведении ГИА-9 в 2015 г. и задачи на 2016 г.</vt:lpstr>
      <vt:lpstr>Проблемы в подготовке и проведении ГИА-9 в 2015 г. и задачи на 2016 г.</vt:lpstr>
      <vt:lpstr>Ошибки в представлении ЭМ из ППЭ</vt:lpstr>
      <vt:lpstr>Дополнительный этап ГИА-9</vt:lpstr>
      <vt:lpstr>Перечень нормативных правовых актов</vt:lpstr>
      <vt:lpstr>Изменения Порядка проведения ГИА-9</vt:lpstr>
      <vt:lpstr>Изменения Порядка проведения ГИА-9</vt:lpstr>
      <vt:lpstr>Изменения в Порядке выдачи аттестатов</vt:lpstr>
      <vt:lpstr>Изменения в Порядке выдачи аттестатов</vt:lpstr>
      <vt:lpstr>Перспективы / установки</vt:lpstr>
      <vt:lpstr>Перспективы / установки</vt:lpstr>
      <vt:lpstr>Кол-во участников по предметам по выбору в 2015 г.</vt:lpstr>
      <vt:lpstr>Перспективы / установки</vt:lpstr>
      <vt:lpstr>Перспективы / установки</vt:lpstr>
      <vt:lpstr>Перспективы / установки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проведения ГИА-9 в Ленинградской области в 2015 году  Изменения в Порядке проведения ГИА в 2016 году</dc:title>
  <cp:lastModifiedBy>admin</cp:lastModifiedBy>
  <cp:revision>168</cp:revision>
  <cp:lastPrinted>2015-09-09T19:14:23Z</cp:lastPrinted>
  <dcterms:modified xsi:type="dcterms:W3CDTF">2015-09-11T12:10:18Z</dcterms:modified>
</cp:coreProperties>
</file>